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63" r:id="rId3"/>
    <p:sldId id="264" r:id="rId4"/>
    <p:sldId id="265" r:id="rId5"/>
    <p:sldId id="266" r:id="rId6"/>
    <p:sldId id="269" r:id="rId7"/>
    <p:sldId id="271" r:id="rId8"/>
    <p:sldId id="27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2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1"/>
    <p:restoredTop sz="86647"/>
  </p:normalViewPr>
  <p:slideViewPr>
    <p:cSldViewPr snapToGrid="0" snapToObjects="1">
      <p:cViewPr>
        <p:scale>
          <a:sx n="120" d="100"/>
          <a:sy n="120" d="100"/>
        </p:scale>
        <p:origin x="1800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4CDAC-136C-2341-8C88-852F7538EF75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B458B-24F0-BF45-8E98-319345652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world.com/article/3144362/devops/10-key-security-terms-devops-ninjas-need-to-know.html" TargetMode="External"/><Relationship Id="rId4" Type="http://schemas.openxmlformats.org/officeDocument/2006/relationships/hyperlink" Target="https://danielmiessler.com/study/encoding-encryption-hashing-obfuscation/#encoding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Tyrion Lannister</a:t>
            </a:r>
          </a:p>
          <a:p>
            <a:r>
              <a:rPr lang="en-US" dirty="0" smtClean="0"/>
              <a:t>Nobody see you or they think you are an expected behavior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38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Lord Varys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0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Wildfire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volatile green liquid that burns for a long time.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under King’s Landing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wildfire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stored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Great Sept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Baelor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ignited during the Sept trial of Cersei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45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Jorah Mormont -&gt;</a:t>
            </a:r>
            <a:r>
              <a:rPr lang="en-US" baseline="0" dirty="0" smtClean="0"/>
              <a:t> greyscale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9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http://www.infoworld.com/article/3144362/devops/10-key-security-terms-devops-ninjas-need-to-know.html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https://danielmiessler.com/study/encoding-encryption-hashing-obfuscation/#encoding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https://blog.instant2fa.com/how-to-build-a-wall-that-stops-white-walkers-fantastic-threat-models-ef2dfa7864a4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B458B-24F0-BF45-8E98-319345652E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2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3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5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eg"/><Relationship Id="rId3" Type="http://schemas.openxmlformats.org/officeDocument/2006/relationships/image" Target="../media/image3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eg"/><Relationship Id="rId3" Type="http://schemas.openxmlformats.org/officeDocument/2006/relationships/image" Target="../media/image3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6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eg"/><Relationship Id="rId3" Type="http://schemas.openxmlformats.org/officeDocument/2006/relationships/image" Target="../media/image3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e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32755" y="674915"/>
            <a:ext cx="570553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32755" y="1425702"/>
            <a:ext cx="4892675" cy="588963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4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24AA6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3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2E7D3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8BC3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93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Secondar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24AA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866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2E7D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93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Quo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0080" cy="514350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-19371" y="2895757"/>
            <a:ext cx="9195619" cy="1357564"/>
          </a:xfr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50000"/>
                  </a:schemeClr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Quote”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7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4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Secondary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4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Dark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107270" y="674915"/>
            <a:ext cx="5705531" cy="85725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Thank You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920126" y="1425702"/>
            <a:ext cx="4892675" cy="588963"/>
          </a:xfrm>
        </p:spPr>
        <p:txBody>
          <a:bodyPr anchor="ctr"/>
          <a:lstStyle>
            <a:lvl1pPr marL="0" indent="0" algn="r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Green"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2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 Slide 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52" y="205979"/>
            <a:ext cx="8313011" cy="857250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27795" y="1070759"/>
            <a:ext cx="2058900" cy="33737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7795" y="1067188"/>
            <a:ext cx="2058900" cy="1408223"/>
          </a:xfrm>
          <a:prstGeom prst="rect">
            <a:avLst/>
          </a:prstGeom>
          <a:solidFill>
            <a:srgbClr val="1E88E5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7112" y="1066627"/>
            <a:ext cx="2058900" cy="33737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7112" y="1063056"/>
            <a:ext cx="2058900" cy="1408223"/>
          </a:xfrm>
          <a:prstGeom prst="rect">
            <a:avLst/>
          </a:prstGeom>
          <a:solidFill>
            <a:srgbClr val="8BC34A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76245" y="1066627"/>
            <a:ext cx="2058900" cy="33737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76245" y="1063056"/>
            <a:ext cx="2058900" cy="1408223"/>
          </a:xfrm>
          <a:prstGeom prst="rect">
            <a:avLst/>
          </a:prstGeom>
          <a:solidFill>
            <a:srgbClr val="FF990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0"/>
          </p:nvPr>
        </p:nvSpPr>
        <p:spPr>
          <a:xfrm>
            <a:off x="977130" y="1066627"/>
            <a:ext cx="2058538" cy="140052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Content Placeholder 21"/>
          <p:cNvSpPr>
            <a:spLocks noGrp="1"/>
          </p:cNvSpPr>
          <p:nvPr>
            <p:ph sz="quarter" idx="11"/>
          </p:nvPr>
        </p:nvSpPr>
        <p:spPr>
          <a:xfrm>
            <a:off x="977128" y="2595378"/>
            <a:ext cx="2058538" cy="1760550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Content Placeholder 21"/>
          <p:cNvSpPr>
            <a:spLocks noGrp="1"/>
          </p:cNvSpPr>
          <p:nvPr>
            <p:ph sz="quarter" idx="12"/>
          </p:nvPr>
        </p:nvSpPr>
        <p:spPr>
          <a:xfrm>
            <a:off x="3525910" y="1070759"/>
            <a:ext cx="2058538" cy="140052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21"/>
          <p:cNvSpPr>
            <a:spLocks noGrp="1"/>
          </p:cNvSpPr>
          <p:nvPr>
            <p:ph sz="quarter" idx="13"/>
          </p:nvPr>
        </p:nvSpPr>
        <p:spPr>
          <a:xfrm>
            <a:off x="3525908" y="2599510"/>
            <a:ext cx="2058538" cy="1760550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21"/>
          <p:cNvSpPr>
            <a:spLocks noGrp="1"/>
          </p:cNvSpPr>
          <p:nvPr>
            <p:ph sz="quarter" idx="14"/>
          </p:nvPr>
        </p:nvSpPr>
        <p:spPr>
          <a:xfrm>
            <a:off x="6076593" y="1066627"/>
            <a:ext cx="2058538" cy="140052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21"/>
          <p:cNvSpPr>
            <a:spLocks noGrp="1"/>
          </p:cNvSpPr>
          <p:nvPr>
            <p:ph sz="quarter" idx="15"/>
          </p:nvPr>
        </p:nvSpPr>
        <p:spPr>
          <a:xfrm>
            <a:off x="6076591" y="2595378"/>
            <a:ext cx="2058538" cy="1760550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52" y="205979"/>
            <a:ext cx="8313011" cy="857250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43696" y="1067361"/>
            <a:ext cx="1871727" cy="337300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43696" y="1067361"/>
            <a:ext cx="1871727" cy="1570929"/>
          </a:xfrm>
          <a:prstGeom prst="rect">
            <a:avLst/>
          </a:prstGeom>
          <a:solidFill>
            <a:srgbClr val="1E88E5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552" y="1067361"/>
            <a:ext cx="1871727" cy="337300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5552" y="1067361"/>
            <a:ext cx="1871727" cy="1570929"/>
          </a:xfrm>
          <a:prstGeom prst="rect">
            <a:avLst/>
          </a:prstGeom>
          <a:solidFill>
            <a:srgbClr val="8BC34A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90266" y="1067361"/>
            <a:ext cx="1871727" cy="337300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90266" y="1067361"/>
            <a:ext cx="1871727" cy="1570929"/>
          </a:xfrm>
          <a:prstGeom prst="rect">
            <a:avLst/>
          </a:prstGeom>
          <a:solidFill>
            <a:srgbClr val="FF990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36836" y="1067361"/>
            <a:ext cx="1871727" cy="337300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36836" y="1067361"/>
            <a:ext cx="1871727" cy="1570929"/>
          </a:xfrm>
          <a:prstGeom prst="rect">
            <a:avLst/>
          </a:prstGeom>
          <a:solidFill>
            <a:srgbClr val="24AA60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0"/>
          </p:nvPr>
        </p:nvSpPr>
        <p:spPr>
          <a:xfrm>
            <a:off x="395553" y="1063229"/>
            <a:ext cx="1871398" cy="15750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Content Placeholder 21"/>
          <p:cNvSpPr>
            <a:spLocks noGrp="1"/>
          </p:cNvSpPr>
          <p:nvPr>
            <p:ph sz="quarter" idx="11"/>
          </p:nvPr>
        </p:nvSpPr>
        <p:spPr>
          <a:xfrm>
            <a:off x="395551" y="2756103"/>
            <a:ext cx="1871398" cy="1684259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Content Placeholder 21"/>
          <p:cNvSpPr>
            <a:spLocks noGrp="1"/>
          </p:cNvSpPr>
          <p:nvPr>
            <p:ph sz="quarter" idx="12"/>
          </p:nvPr>
        </p:nvSpPr>
        <p:spPr>
          <a:xfrm>
            <a:off x="2541794" y="1063229"/>
            <a:ext cx="1871398" cy="15750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21"/>
          <p:cNvSpPr>
            <a:spLocks noGrp="1"/>
          </p:cNvSpPr>
          <p:nvPr>
            <p:ph sz="quarter" idx="13"/>
          </p:nvPr>
        </p:nvSpPr>
        <p:spPr>
          <a:xfrm>
            <a:off x="2541792" y="2756103"/>
            <a:ext cx="1871398" cy="1684259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21"/>
          <p:cNvSpPr>
            <a:spLocks noGrp="1"/>
          </p:cNvSpPr>
          <p:nvPr>
            <p:ph sz="quarter" idx="14"/>
          </p:nvPr>
        </p:nvSpPr>
        <p:spPr>
          <a:xfrm>
            <a:off x="4690597" y="1063229"/>
            <a:ext cx="1871398" cy="15750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21"/>
          <p:cNvSpPr>
            <a:spLocks noGrp="1"/>
          </p:cNvSpPr>
          <p:nvPr>
            <p:ph sz="quarter" idx="15"/>
          </p:nvPr>
        </p:nvSpPr>
        <p:spPr>
          <a:xfrm>
            <a:off x="4690595" y="2756103"/>
            <a:ext cx="1871398" cy="1684259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21"/>
          <p:cNvSpPr>
            <a:spLocks noGrp="1"/>
          </p:cNvSpPr>
          <p:nvPr>
            <p:ph sz="quarter" idx="16"/>
          </p:nvPr>
        </p:nvSpPr>
        <p:spPr>
          <a:xfrm>
            <a:off x="6836836" y="1063229"/>
            <a:ext cx="1871398" cy="15750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21"/>
          <p:cNvSpPr>
            <a:spLocks noGrp="1"/>
          </p:cNvSpPr>
          <p:nvPr>
            <p:ph sz="quarter" idx="17"/>
          </p:nvPr>
        </p:nvSpPr>
        <p:spPr>
          <a:xfrm>
            <a:off x="6836834" y="2756103"/>
            <a:ext cx="1871398" cy="1684259"/>
          </a:xfrm>
        </p:spPr>
        <p:txBody>
          <a:bodyPr>
            <a:normAutofit/>
          </a:bodyPr>
          <a:lstStyle>
            <a:lvl1pPr marL="285750" indent="-285750" algn="l">
              <a:buFont typeface="Arial" charset="0"/>
              <a:buChar char="•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Mai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1444"/>
            <a:ext cx="8089557" cy="33944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1444"/>
            <a:ext cx="8089557" cy="33944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0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 Slide - Smal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4549" y="205978"/>
            <a:ext cx="8686799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44549" y="1137684"/>
            <a:ext cx="3189767" cy="3444949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523" y="1178942"/>
            <a:ext cx="5330825" cy="3397939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 smtClean="0"/>
              <a:t>Drag or </a:t>
            </a:r>
            <a:r>
              <a:rPr lang="en-US" smtClean="0"/>
              <a:t>Insert Picture/Graph </a:t>
            </a:r>
            <a:r>
              <a:rPr lang="en-US" dirty="0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 Slide - Lar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41581" y="205978"/>
            <a:ext cx="3189767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741581" y="1222744"/>
            <a:ext cx="3189767" cy="3359889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58763" y="206375"/>
            <a:ext cx="5330825" cy="4376738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 smtClean="0"/>
              <a:t>Drag or </a:t>
            </a:r>
            <a:r>
              <a:rPr lang="en-US" smtClean="0"/>
              <a:t>Insert Picture/Graph </a:t>
            </a:r>
            <a:r>
              <a:rPr lang="en-US" dirty="0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76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 Screensho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7176" y="1161086"/>
            <a:ext cx="4010833" cy="3192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811" y="1161085"/>
            <a:ext cx="4221364" cy="3014815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34337" y="1398319"/>
            <a:ext cx="3368079" cy="253039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8814" y="114522"/>
            <a:ext cx="8089557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6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 Screensho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395" y="1061584"/>
            <a:ext cx="5618362" cy="33838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 descr="iPho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920" y="948106"/>
            <a:ext cx="1768880" cy="3554447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94304" y="1411941"/>
            <a:ext cx="1490241" cy="263313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8814" y="114522"/>
            <a:ext cx="8089557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c Screensho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514" y="1070094"/>
            <a:ext cx="364524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 descr="CorporateDeck_scree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00" y="1075892"/>
            <a:ext cx="4281102" cy="3424881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77875" y="1301750"/>
            <a:ext cx="3768725" cy="21621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8814" y="114522"/>
            <a:ext cx="8167944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7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econdary Green">
    <p:bg>
      <p:bgPr>
        <a:solidFill>
          <a:srgbClr val="24A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3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33492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831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8132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8918" y="100831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548918" y="1488131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Gre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33492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831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8132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8918" y="100831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48918" y="1488131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32755" y="674915"/>
            <a:ext cx="570553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32755" y="1425702"/>
            <a:ext cx="4892675" cy="588963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2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bg>
      <p:bgPr>
        <a:solidFill>
          <a:srgbClr val="1E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econdary Blue">
    <p:bg>
      <p:bgPr>
        <a:solidFill>
          <a:srgbClr val="00A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5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ark Blue">
    <p:bg>
      <p:bgPr>
        <a:solidFill>
          <a:srgbClr val="0D47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9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Blue">
    <p:bg>
      <p:bgPr>
        <a:solidFill>
          <a:srgbClr val="1E8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3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5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Secondary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Dark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ark Green">
    <p:bg>
      <p:bgPr>
        <a:solidFill>
          <a:srgbClr val="2E7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Right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0081C6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6363" y="1109918"/>
            <a:ext cx="3286126" cy="3294095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09918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lor Block Right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0081C6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3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05A9CB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14552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0D47A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1E88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5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Seconda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00A9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64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0D47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99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Quo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22" y="-1"/>
            <a:ext cx="9144622" cy="514350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622" y="-1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-25810" y="2895757"/>
            <a:ext cx="9195619" cy="1357564"/>
          </a:xfr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50000"/>
                  </a:schemeClr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Quote”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Secondary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4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Green"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Dark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107270" y="674915"/>
            <a:ext cx="5705531" cy="85725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Thank You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920126" y="1425702"/>
            <a:ext cx="4892675" cy="588963"/>
          </a:xfrm>
        </p:spPr>
        <p:txBody>
          <a:bodyPr anchor="ctr"/>
          <a:lstStyle>
            <a:lvl1pPr marL="0" indent="0" algn="r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3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Slide -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32755" y="674915"/>
            <a:ext cx="570553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32755" y="1425702"/>
            <a:ext cx="4892675" cy="588963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range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7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econdary Orange"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ark Orange">
    <p:bg>
      <p:bgPr>
        <a:solidFill>
          <a:srgbClr val="EE6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Orange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40493"/>
            <a:ext cx="9144000" cy="514333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Secondary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Left - Dark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or Block Left - Secondary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900218" cy="51435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Right -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86361" y="1114424"/>
            <a:ext cx="3286126" cy="3281491"/>
          </a:xfrm>
          <a:prstGeom prst="rect">
            <a:avLst/>
          </a:prstGeom>
          <a:solidFill>
            <a:srgbClr val="FF9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6362" y="1103868"/>
            <a:ext cx="3286126" cy="3292047"/>
          </a:xfrm>
          <a:prstGeom prst="rect">
            <a:avLst/>
          </a:prstGeom>
          <a:noFill/>
        </p:spPr>
      </p:pic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1" y="1103868"/>
            <a:ext cx="3286126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lor Block Right -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86361" y="1114424"/>
            <a:ext cx="3286126" cy="3281491"/>
          </a:xfrm>
          <a:prstGeom prst="rect">
            <a:avLst/>
          </a:prstGeom>
          <a:solidFill>
            <a:srgbClr val="FF9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1" y="1114424"/>
            <a:ext cx="3286126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FFC203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EE6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3" y="1114552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FF9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5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Secondar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FFC10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03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Top - Dar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688336"/>
          </a:xfrm>
          <a:prstGeom prst="rect">
            <a:avLst/>
          </a:prstGeom>
          <a:solidFill>
            <a:srgbClr val="EE6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87001"/>
            <a:ext cx="9144000" cy="51433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71550" y="3021214"/>
            <a:ext cx="7054850" cy="1279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682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Quo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22" y="-1"/>
            <a:ext cx="9144000" cy="514350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622" y="0"/>
            <a:ext cx="9144000" cy="5143500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-25810" y="2895757"/>
            <a:ext cx="9195619" cy="1357564"/>
          </a:xfr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50000"/>
                  </a:schemeClr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Quote”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436" y="4630440"/>
            <a:ext cx="1435642" cy="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Secondary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or Block Left - Dark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2" y="1173925"/>
            <a:ext cx="2512540" cy="215553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9"/>
            <a:ext cx="5277914" cy="4221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Large - Dark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 -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107270" y="674915"/>
            <a:ext cx="5705531" cy="85725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Thank You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920126" y="1425702"/>
            <a:ext cx="4892675" cy="588963"/>
          </a:xfrm>
        </p:spPr>
        <p:txBody>
          <a:bodyPr anchor="ctr"/>
          <a:lstStyle>
            <a:lvl1pPr marL="0" indent="0" algn="r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46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110151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8DC64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6363" y="1114424"/>
            <a:ext cx="3286125" cy="32814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2" y="1121503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Right - Gree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424"/>
            <a:ext cx="4062413" cy="328149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6363" y="1114424"/>
            <a:ext cx="3286125" cy="3286125"/>
          </a:xfrm>
          <a:prstGeom prst="rect">
            <a:avLst/>
          </a:prstGeom>
          <a:solidFill>
            <a:srgbClr val="8DC64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86363" y="1114424"/>
            <a:ext cx="3286125" cy="32813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73" Type="http://schemas.openxmlformats.org/officeDocument/2006/relationships/theme" Target="../theme/theme1.xml"/><Relationship Id="rId74" Type="http://schemas.openxmlformats.org/officeDocument/2006/relationships/image" Target="../media/image1.jpeg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20" r:id="rId2"/>
    <p:sldLayoutId id="2147483921" r:id="rId3"/>
    <p:sldLayoutId id="2147483922" r:id="rId4"/>
    <p:sldLayoutId id="2147483649" r:id="rId5"/>
    <p:sldLayoutId id="2147483984" r:id="rId6"/>
    <p:sldLayoutId id="2147483985" r:id="rId7"/>
    <p:sldLayoutId id="2147483971" r:id="rId8"/>
    <p:sldLayoutId id="2147483961" r:id="rId9"/>
    <p:sldLayoutId id="2147483964" r:id="rId10"/>
    <p:sldLayoutId id="2147483965" r:id="rId11"/>
    <p:sldLayoutId id="2147483931" r:id="rId12"/>
    <p:sldLayoutId id="2147483932" r:id="rId13"/>
    <p:sldLayoutId id="2147483933" r:id="rId14"/>
    <p:sldLayoutId id="2147483675" r:id="rId15"/>
    <p:sldLayoutId id="2147483700" r:id="rId16"/>
    <p:sldLayoutId id="2147483942" r:id="rId17"/>
    <p:sldLayoutId id="2147483943" r:id="rId18"/>
    <p:sldLayoutId id="2147483979" r:id="rId19"/>
    <p:sldLayoutId id="2147483956" r:id="rId20"/>
    <p:sldLayoutId id="2147483957" r:id="rId21"/>
    <p:sldLayoutId id="2147483909" r:id="rId22"/>
    <p:sldLayoutId id="2147483919" r:id="rId23"/>
    <p:sldLayoutId id="2147483960" r:id="rId24"/>
    <p:sldLayoutId id="2147483959" r:id="rId25"/>
    <p:sldLayoutId id="2147483679" r:id="rId26"/>
    <p:sldLayoutId id="2147483680" r:id="rId27"/>
    <p:sldLayoutId id="2147483703" r:id="rId28"/>
    <p:sldLayoutId id="2147483663" r:id="rId29"/>
    <p:sldLayoutId id="2147483668" r:id="rId30"/>
    <p:sldLayoutId id="2147483653" r:id="rId31"/>
    <p:sldLayoutId id="2147483977" r:id="rId32"/>
    <p:sldLayoutId id="2147483923" r:id="rId33"/>
    <p:sldLayoutId id="2147483924" r:id="rId34"/>
    <p:sldLayoutId id="2147483925" r:id="rId35"/>
    <p:sldLayoutId id="2147483860" r:id="rId36"/>
    <p:sldLayoutId id="2147483929" r:id="rId37"/>
    <p:sldLayoutId id="2147483952" r:id="rId38"/>
    <p:sldLayoutId id="2147483953" r:id="rId39"/>
    <p:sldLayoutId id="2147483962" r:id="rId40"/>
    <p:sldLayoutId id="2147483970" r:id="rId41"/>
    <p:sldLayoutId id="2147483966" r:id="rId42"/>
    <p:sldLayoutId id="2147483967" r:id="rId43"/>
    <p:sldLayoutId id="2147483934" r:id="rId44"/>
    <p:sldLayoutId id="2147483935" r:id="rId45"/>
    <p:sldLayoutId id="2147483936" r:id="rId46"/>
    <p:sldLayoutId id="2147483990" r:id="rId47"/>
    <p:sldLayoutId id="2147483871" r:id="rId48"/>
    <p:sldLayoutId id="2147483944" r:id="rId49"/>
    <p:sldLayoutId id="2147483945" r:id="rId50"/>
    <p:sldLayoutId id="2147483986" r:id="rId51"/>
    <p:sldLayoutId id="2147483978" r:id="rId52"/>
    <p:sldLayoutId id="2147483926" r:id="rId53"/>
    <p:sldLayoutId id="2147483927" r:id="rId54"/>
    <p:sldLayoutId id="2147483928" r:id="rId55"/>
    <p:sldLayoutId id="2147483863" r:id="rId56"/>
    <p:sldLayoutId id="2147483930" r:id="rId57"/>
    <p:sldLayoutId id="2147483954" r:id="rId58"/>
    <p:sldLayoutId id="2147483955" r:id="rId59"/>
    <p:sldLayoutId id="2147483963" r:id="rId60"/>
    <p:sldLayoutId id="2147483972" r:id="rId61"/>
    <p:sldLayoutId id="2147483968" r:id="rId62"/>
    <p:sldLayoutId id="2147483969" r:id="rId63"/>
    <p:sldLayoutId id="2147483937" r:id="rId64"/>
    <p:sldLayoutId id="2147483938" r:id="rId65"/>
    <p:sldLayoutId id="2147483939" r:id="rId66"/>
    <p:sldLayoutId id="2147483991" r:id="rId67"/>
    <p:sldLayoutId id="2147483872" r:id="rId68"/>
    <p:sldLayoutId id="2147483946" r:id="rId69"/>
    <p:sldLayoutId id="2147483947" r:id="rId70"/>
    <p:sldLayoutId id="2147483987" r:id="rId71"/>
    <p:sldLayoutId id="2147483992" r:id="rId7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tx1">
              <a:lumMod val="50000"/>
            </a:schemeClr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>
              <a:lumMod val="50000"/>
            </a:schemeClr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>
              <a:lumMod val="50000"/>
            </a:schemeClr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>
              <a:lumMod val="50000"/>
            </a:schemeClr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>
              <a:lumMod val="50000"/>
            </a:schemeClr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>
              <a:lumMod val="50000"/>
            </a:schemeClr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image" Target="../media/image45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4" Type="http://schemas.openxmlformats.org/officeDocument/2006/relationships/image" Target="../media/image48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D5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gif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world.com/article/3144362/devops/10-key-security-terms-devops-ninjas-need-to-know.html" TargetMode="External"/><Relationship Id="rId4" Type="http://schemas.openxmlformats.org/officeDocument/2006/relationships/hyperlink" Target="https://danielmiessler.com/study/encoding-encryption-hashing-obfuscation/#encoding" TargetMode="External"/><Relationship Id="rId5" Type="http://schemas.openxmlformats.org/officeDocument/2006/relationships/hyperlink" Target="https://blog.instant2fa.com/how-to-build-a-wall-that-stops-white-walkers-fantastic-threat-models-ef2dfa7864a4#.j1zj36pk8" TargetMode="External"/><Relationship Id="rId6" Type="http://schemas.openxmlformats.org/officeDocument/2006/relationships/image" Target="../media/image55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2" y="858982"/>
            <a:ext cx="2512540" cy="3297381"/>
          </a:xfrm>
        </p:spPr>
        <p:txBody>
          <a:bodyPr>
            <a:normAutofit/>
          </a:bodyPr>
          <a:lstStyle/>
          <a:p>
            <a:r>
              <a:rPr lang="en-US" sz="8000" dirty="0"/>
              <a:t>5</a:t>
            </a:r>
            <a:r>
              <a:rPr lang="en-US" sz="8000"/>
              <a:t>. </a:t>
            </a:r>
            <a:r>
              <a:rPr lang="en-US" sz="8000" smtClean="0"/>
              <a:t>  </a:t>
            </a:r>
            <a:r>
              <a:rPr lang="en-US" dirty="0" smtClean="0"/>
              <a:t>Lateral </a:t>
            </a:r>
            <a:r>
              <a:rPr lang="en-US" dirty="0"/>
              <a:t>movement (east-west)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151403"/>
            <a:ext cx="5277914" cy="4221892"/>
          </a:xfrm>
        </p:spPr>
        <p:txBody>
          <a:bodyPr/>
          <a:lstStyle/>
          <a:p>
            <a:r>
              <a:rPr lang="en-US" dirty="0" smtClean="0"/>
              <a:t>Refers </a:t>
            </a:r>
            <a:r>
              <a:rPr lang="en-US" dirty="0"/>
              <a:t>to the ability of an attacker to move across the network sideways, from server to server or from application to application, thus expanding the attack or moving closer to valuable assets.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18" y="1636568"/>
            <a:ext cx="6234546" cy="35069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0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2" y="1173925"/>
            <a:ext cx="2512540" cy="2391311"/>
          </a:xfrm>
        </p:spPr>
        <p:txBody>
          <a:bodyPr>
            <a:normAutofit/>
          </a:bodyPr>
          <a:lstStyle/>
          <a:p>
            <a:r>
              <a:rPr lang="en-US" sz="8000" dirty="0"/>
              <a:t>6. </a:t>
            </a:r>
            <a:r>
              <a:rPr lang="en-US" dirty="0"/>
              <a:t>Segregation of duties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258634"/>
            <a:ext cx="5277914" cy="4221892"/>
          </a:xfrm>
        </p:spPr>
        <p:txBody>
          <a:bodyPr/>
          <a:lstStyle/>
          <a:p>
            <a:r>
              <a:rPr lang="en-US" dirty="0" smtClean="0"/>
              <a:t>Restricting </a:t>
            </a:r>
            <a:r>
              <a:rPr lang="en-US" dirty="0"/>
              <a:t>the privileges that users have in access to systems and data, and limiting the ability of one privileged user to cause damage either by mistake or maliciously.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4" y="1636568"/>
            <a:ext cx="6234546" cy="350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06" y="1540163"/>
            <a:ext cx="3603337" cy="360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2" y="960583"/>
            <a:ext cx="2512540" cy="2807854"/>
          </a:xfrm>
        </p:spPr>
        <p:txBody>
          <a:bodyPr/>
          <a:lstStyle/>
          <a:p>
            <a:r>
              <a:rPr lang="en-US" sz="8000" dirty="0"/>
              <a:t>7. </a:t>
            </a:r>
            <a:r>
              <a:rPr lang="en-US" sz="8000" dirty="0" smtClean="0"/>
              <a:t>  </a:t>
            </a:r>
            <a:r>
              <a:rPr lang="en-US" dirty="0" smtClean="0"/>
              <a:t>Data </a:t>
            </a:r>
            <a:r>
              <a:rPr lang="en-US" dirty="0"/>
              <a:t>exfiltration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Unauthorized </a:t>
            </a:r>
            <a:r>
              <a:rPr lang="en-US" dirty="0"/>
              <a:t>extraction of data from your systems, might result in sensitive data being accessed by unauthorized parties.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490" y="1607127"/>
            <a:ext cx="6236510" cy="35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7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78" y="1619951"/>
            <a:ext cx="6264087" cy="3523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2" y="858983"/>
            <a:ext cx="2512540" cy="2992582"/>
          </a:xfrm>
        </p:spPr>
        <p:txBody>
          <a:bodyPr>
            <a:normAutofit/>
          </a:bodyPr>
          <a:lstStyle/>
          <a:p>
            <a:r>
              <a:rPr lang="en-US" sz="8000" dirty="0"/>
              <a:t>8. </a:t>
            </a:r>
            <a:r>
              <a:rPr lang="en-US" sz="8000" dirty="0" smtClean="0"/>
              <a:t> </a:t>
            </a:r>
            <a:r>
              <a:rPr lang="en-US" dirty="0" smtClean="0"/>
              <a:t>Denial </a:t>
            </a:r>
            <a:r>
              <a:rPr lang="en-US" dirty="0"/>
              <a:t>of service (</a:t>
            </a:r>
            <a:r>
              <a:rPr lang="en-US" dirty="0" err="1"/>
              <a:t>DoS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an attack vector whose purpose it is to deny your users from getting service from your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677" y="1619951"/>
            <a:ext cx="6264087" cy="352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2" y="1173925"/>
            <a:ext cx="2512540" cy="2696111"/>
          </a:xfrm>
        </p:spPr>
        <p:txBody>
          <a:bodyPr>
            <a:normAutofit/>
          </a:bodyPr>
          <a:lstStyle/>
          <a:p>
            <a:r>
              <a:rPr lang="en-US" sz="8000" dirty="0"/>
              <a:t>9. </a:t>
            </a:r>
            <a:r>
              <a:rPr lang="en-US" dirty="0"/>
              <a:t>Advanced persistent threat (APT)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Sophisticated </a:t>
            </a:r>
            <a:r>
              <a:rPr lang="en-US" dirty="0"/>
              <a:t>attacks that often take many months to unravel.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5" y="1636568"/>
            <a:ext cx="6234545" cy="35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4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1" y="1173925"/>
            <a:ext cx="2687343" cy="3148693"/>
          </a:xfrm>
        </p:spPr>
        <p:txBody>
          <a:bodyPr>
            <a:normAutofit fontScale="90000"/>
          </a:bodyPr>
          <a:lstStyle/>
          <a:p>
            <a:r>
              <a:rPr lang="en-US" sz="8900" dirty="0" smtClean="0"/>
              <a:t>10. </a:t>
            </a:r>
            <a:r>
              <a:rPr lang="en-US" dirty="0"/>
              <a:t>Hashing vs Encoding vs Encryption vs Obfuscation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844" y="363838"/>
            <a:ext cx="5782792" cy="456837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Encoding</a:t>
            </a:r>
            <a:r>
              <a:rPr lang="en-US" dirty="0"/>
              <a:t> is for maintaining data </a:t>
            </a:r>
            <a:r>
              <a:rPr lang="en-US" b="1" dirty="0"/>
              <a:t>usability</a:t>
            </a:r>
            <a:r>
              <a:rPr lang="en-US" dirty="0"/>
              <a:t> and can be reversed by employing the same algorithm that encoded the </a:t>
            </a:r>
            <a:r>
              <a:rPr lang="en-US" dirty="0" smtClean="0"/>
              <a:t>content: </a:t>
            </a:r>
            <a:r>
              <a:rPr lang="en-US" dirty="0"/>
              <a:t>ASCII, Unicode, URL Encoding, Base64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b="1" dirty="0"/>
              <a:t>Encryption</a:t>
            </a:r>
            <a:r>
              <a:rPr lang="en-US" dirty="0"/>
              <a:t> is for maintaining data </a:t>
            </a:r>
            <a:r>
              <a:rPr lang="en-US" b="1" dirty="0"/>
              <a:t>confidentiality</a:t>
            </a:r>
            <a:r>
              <a:rPr lang="en-US" dirty="0"/>
              <a:t> and requires the use of a key (kept secret) in order to return to </a:t>
            </a:r>
            <a:r>
              <a:rPr lang="en-US" dirty="0" smtClean="0"/>
              <a:t>plaintext: </a:t>
            </a:r>
            <a:r>
              <a:rPr lang="en-US" dirty="0"/>
              <a:t>AES, Blowfish, RSA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b="1" dirty="0"/>
              <a:t>Hashing</a:t>
            </a:r>
            <a:r>
              <a:rPr lang="en-US" dirty="0"/>
              <a:t> is for validating the </a:t>
            </a:r>
            <a:r>
              <a:rPr lang="en-US" b="1" dirty="0"/>
              <a:t>integrity</a:t>
            </a:r>
            <a:r>
              <a:rPr lang="en-US" dirty="0"/>
              <a:t> of content by detecting all modification thereof via obvious changes to the hash </a:t>
            </a:r>
            <a:r>
              <a:rPr lang="en-US" dirty="0" smtClean="0"/>
              <a:t>output: SHA,</a:t>
            </a:r>
            <a:r>
              <a:rPr lang="en-US" dirty="0"/>
              <a:t> </a:t>
            </a:r>
            <a:r>
              <a:rPr lang="en-US" dirty="0" smtClean="0"/>
              <a:t>MD5, MD4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etc.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b="1" dirty="0"/>
              <a:t>Obfuscation</a:t>
            </a:r>
            <a:r>
              <a:rPr lang="en-US" dirty="0"/>
              <a:t> is used to </a:t>
            </a:r>
            <a:r>
              <a:rPr lang="en-US" b="1" dirty="0"/>
              <a:t>prevent</a:t>
            </a:r>
            <a:r>
              <a:rPr lang="en-US" dirty="0"/>
              <a:t> people from </a:t>
            </a:r>
            <a:r>
              <a:rPr lang="en-US" b="1" dirty="0"/>
              <a:t>understanding</a:t>
            </a:r>
            <a:r>
              <a:rPr lang="en-US" dirty="0"/>
              <a:t> the meaning of something, and is often used with computer code to help prevent successful reverse engineering and/or theft of a product’s </a:t>
            </a:r>
            <a:r>
              <a:rPr lang="en-US" dirty="0" smtClean="0"/>
              <a:t>functionality: </a:t>
            </a:r>
            <a:r>
              <a:rPr lang="en-US" dirty="0"/>
              <a:t>JavaScript Obfuscator, ProGuard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116633"/>
            <a:ext cx="1503218" cy="1358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74" y="1022919"/>
            <a:ext cx="2381826" cy="1420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27" y="2118691"/>
            <a:ext cx="1789545" cy="1286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3" y="3276554"/>
            <a:ext cx="2521527" cy="15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4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2" y="1173925"/>
            <a:ext cx="2022325" cy="2155535"/>
          </a:xfrm>
        </p:spPr>
        <p:txBody>
          <a:bodyPr/>
          <a:lstStyle/>
          <a:p>
            <a:r>
              <a:rPr lang="en-US" dirty="0" smtClean="0"/>
              <a:t>Last but not least!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62" y="0"/>
            <a:ext cx="67070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2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1818" y="3883697"/>
            <a:ext cx="614218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chemeClr val="accent1">
                    <a:lumMod val="75000"/>
                  </a:schemeClr>
                </a:solidFill>
              </a:rPr>
              <a:t>I used next resources as idea and reference (links available in </a:t>
            </a:r>
            <a:r>
              <a:rPr lang="en-US" sz="1050" dirty="0" err="1" smtClean="0">
                <a:solidFill>
                  <a:schemeClr val="accent1">
                    <a:lumMod val="75000"/>
                  </a:schemeClr>
                </a:solidFill>
              </a:rPr>
              <a:t>blyx.com</a:t>
            </a:r>
            <a:r>
              <a:rPr lang="en-US" sz="1050" dirty="0" smtClean="0">
                <a:solidFill>
                  <a:schemeClr val="accent1">
                    <a:lumMod val="75000"/>
                  </a:schemeClr>
                </a:solidFill>
              </a:rPr>
              <a:t>):</a:t>
            </a:r>
          </a:p>
          <a:p>
            <a:r>
              <a:rPr 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  <a:hlinkClick r:id="rId3"/>
              </a:rPr>
              <a:t>http</a:t>
            </a:r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3"/>
              </a:rPr>
              <a:t>://</a:t>
            </a:r>
            <a:r>
              <a:rPr 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  <a:hlinkClick r:id="rId3"/>
              </a:rPr>
              <a:t>www.infoworld.com/article/3144362/devops/10-key-security-terms-devops-ninjas-need-to-know.html</a:t>
            </a:r>
            <a:r>
              <a:rPr 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4"/>
              </a:rPr>
              <a:t>https://danielmiessler.com/study/encoding-encryption-hashing-obfuscation/#</a:t>
            </a:r>
            <a:r>
              <a:rPr 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  <a:hlinkClick r:id="rId4"/>
              </a:rPr>
              <a:t>encoding</a:t>
            </a:r>
            <a:r>
              <a:rPr 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5"/>
              </a:rPr>
              <a:t>https://blog.instant2fa.com/how-to-build-a-wall-that-stops-white-walkers-fantastic-threat-models-ef2dfa7864a4#.</a:t>
            </a:r>
            <a:r>
              <a:rPr 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  <a:hlinkClick r:id="rId5"/>
              </a:rPr>
              <a:t>j1zj36pk8</a:t>
            </a:r>
            <a:r>
              <a:rPr 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09" y="-806879"/>
            <a:ext cx="6271491" cy="6107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02" y="1173925"/>
            <a:ext cx="6834472" cy="2155535"/>
          </a:xfrm>
        </p:spPr>
        <p:txBody>
          <a:bodyPr>
            <a:noAutofit/>
          </a:bodyPr>
          <a:lstStyle/>
          <a:p>
            <a:r>
              <a:rPr lang="en-US" sz="11500" dirty="0" smtClean="0"/>
              <a:t>Tha</a:t>
            </a:r>
            <a:r>
              <a:rPr lang="en-US" sz="11500" dirty="0" smtClean="0">
                <a:solidFill>
                  <a:schemeClr val="tx1"/>
                </a:solidFill>
              </a:rPr>
              <a:t>nks</a:t>
            </a:r>
            <a:endParaRPr lang="en-US" sz="11500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9025" y="1169308"/>
            <a:ext cx="6834472" cy="2155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11500" dirty="0" smtClean="0">
                <a:solidFill>
                  <a:schemeClr val="bg1"/>
                </a:solidFill>
              </a:rPr>
              <a:t>Thanks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5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Alfresco_Brand_Flow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lfresco_Brand_FlowTheme" id="{681F4A86-DECC-994F-A474-74CE55D9566F}" vid="{31AE5574-EA8B-B34C-BF6A-6BF18E5A23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Alfresco_Brand_FlowTheme</Template>
  <TotalTime>12545</TotalTime>
  <Words>249</Words>
  <Application>Microsoft Macintosh PowerPoint</Application>
  <PresentationFormat>On-screen Show (16:9)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Helvetica Neue</vt:lpstr>
      <vt:lpstr>Arial</vt:lpstr>
      <vt:lpstr>Alfresco_Brand_FlowTheme</vt:lpstr>
      <vt:lpstr>5.   Lateral movement (east-west)</vt:lpstr>
      <vt:lpstr>6. Segregation of duties</vt:lpstr>
      <vt:lpstr>7.   Data exfiltration</vt:lpstr>
      <vt:lpstr>8.  Denial of service (DoS)</vt:lpstr>
      <vt:lpstr>9. Advanced persistent threat (APT)</vt:lpstr>
      <vt:lpstr>10. Hashing vs Encoding vs Encryption vs Obfuscation</vt:lpstr>
      <vt:lpstr>Last but not least!</vt:lpstr>
      <vt:lpstr>Thanks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Toni Coleman</dc:creator>
  <cp:lastModifiedBy>Toni de la Fuente</cp:lastModifiedBy>
  <cp:revision>87</cp:revision>
  <dcterms:created xsi:type="dcterms:W3CDTF">2016-12-05T18:13:11Z</dcterms:created>
  <dcterms:modified xsi:type="dcterms:W3CDTF">2017-07-14T14:57:03Z</dcterms:modified>
</cp:coreProperties>
</file>